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8"/>
  </p:notesMasterIdLst>
  <p:sldIdLst>
    <p:sldId id="266" r:id="rId2"/>
    <p:sldId id="262" r:id="rId3"/>
    <p:sldId id="258" r:id="rId4"/>
    <p:sldId id="260" r:id="rId5"/>
    <p:sldId id="259" r:id="rId6"/>
    <p:sldId id="261" r:id="rId7"/>
    <p:sldId id="271" r:id="rId8"/>
    <p:sldId id="272" r:id="rId9"/>
    <p:sldId id="273" r:id="rId10"/>
    <p:sldId id="274" r:id="rId11"/>
    <p:sldId id="257" r:id="rId12"/>
    <p:sldId id="275" r:id="rId13"/>
    <p:sldId id="276" r:id="rId14"/>
    <p:sldId id="277" r:id="rId15"/>
    <p:sldId id="278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58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4A228-5A77-44CC-AD5D-3166DE859C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3F8F21-D65E-400B-A508-64508729CF61}">
      <dgm:prSet/>
      <dgm:spPr/>
      <dgm:t>
        <a:bodyPr/>
        <a:lstStyle/>
        <a:p>
          <a:r>
            <a:rPr lang="en-US" b="1"/>
            <a:t>Small masks</a:t>
          </a:r>
          <a:endParaRPr lang="en-US"/>
        </a:p>
      </dgm:t>
    </dgm:pt>
    <dgm:pt modelId="{DD49B1BC-3D43-44C4-BB3A-6A125053CBAE}" type="parTrans" cxnId="{2D1881F9-D000-485C-899B-8622E84D7F22}">
      <dgm:prSet/>
      <dgm:spPr/>
      <dgm:t>
        <a:bodyPr/>
        <a:lstStyle/>
        <a:p>
          <a:endParaRPr lang="en-US"/>
        </a:p>
      </dgm:t>
    </dgm:pt>
    <dgm:pt modelId="{546002F8-50AD-4D0B-AFDD-1BD5AFD1A362}" type="sibTrans" cxnId="{2D1881F9-D000-485C-899B-8622E84D7F22}">
      <dgm:prSet/>
      <dgm:spPr/>
      <dgm:t>
        <a:bodyPr/>
        <a:lstStyle/>
        <a:p>
          <a:endParaRPr lang="en-US"/>
        </a:p>
      </dgm:t>
    </dgm:pt>
    <dgm:pt modelId="{854F6E2D-CDB0-4DA1-835E-D30FB224F2C1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32%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C2AE70D3-99A9-4B7F-B8F3-81F1C611C509}" type="parTrans" cxnId="{B27C6E69-C663-450F-924B-986C2D05E622}">
      <dgm:prSet/>
      <dgm:spPr/>
      <dgm:t>
        <a:bodyPr/>
        <a:lstStyle/>
        <a:p>
          <a:endParaRPr lang="en-US"/>
        </a:p>
      </dgm:t>
    </dgm:pt>
    <dgm:pt modelId="{AF6E528A-0AB6-4E0C-BE14-26D200E2CAA0}" type="sibTrans" cxnId="{B27C6E69-C663-450F-924B-986C2D05E622}">
      <dgm:prSet/>
      <dgm:spPr/>
      <dgm:t>
        <a:bodyPr/>
        <a:lstStyle/>
        <a:p>
          <a:endParaRPr lang="en-US"/>
        </a:p>
      </dgm:t>
    </dgm:pt>
    <dgm:pt modelId="{3F69460A-7E9A-4F46-90ED-BA9116F51CA0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17.998</a:t>
          </a:r>
          <a:r>
            <a:rPr lang="en-US"/>
            <a:t> vs LoRA </a:t>
          </a:r>
          <a:r>
            <a:rPr lang="en-US" b="1"/>
            <a:t>17.541</a:t>
          </a:r>
          <a:endParaRPr lang="en-US"/>
        </a:p>
      </dgm:t>
    </dgm:pt>
    <dgm:pt modelId="{C6B9DDE8-F4EE-4A52-A92A-BA1BE6C47487}" type="parTrans" cxnId="{3D8ED412-0615-4290-BA9C-E80D4A359DEA}">
      <dgm:prSet/>
      <dgm:spPr/>
      <dgm:t>
        <a:bodyPr/>
        <a:lstStyle/>
        <a:p>
          <a:endParaRPr lang="en-US"/>
        </a:p>
      </dgm:t>
    </dgm:pt>
    <dgm:pt modelId="{465C2835-7FB3-4786-95A1-222093BAA859}" type="sibTrans" cxnId="{3D8ED412-0615-4290-BA9C-E80D4A359DEA}">
      <dgm:prSet/>
      <dgm:spPr/>
      <dgm:t>
        <a:bodyPr/>
        <a:lstStyle/>
        <a:p>
          <a:endParaRPr lang="en-US"/>
        </a:p>
      </dgm:t>
    </dgm:pt>
    <dgm:pt modelId="{69644233-AACC-49E6-A849-EF828BD73E3A}">
      <dgm:prSet/>
      <dgm:spPr/>
      <dgm:t>
        <a:bodyPr/>
        <a:lstStyle/>
        <a:p>
          <a:r>
            <a:rPr lang="en-US" b="1"/>
            <a:t>Large masks</a:t>
          </a:r>
          <a:endParaRPr lang="en-US"/>
        </a:p>
      </dgm:t>
    </dgm:pt>
    <dgm:pt modelId="{FC5898FB-DED4-4CE1-9DDC-8C20A31BE7BA}" type="parTrans" cxnId="{90DA24E6-21BC-44E8-9293-D2736FEDE5CC}">
      <dgm:prSet/>
      <dgm:spPr/>
      <dgm:t>
        <a:bodyPr/>
        <a:lstStyle/>
        <a:p>
          <a:endParaRPr lang="en-US"/>
        </a:p>
      </dgm:t>
    </dgm:pt>
    <dgm:pt modelId="{1D30BACD-F8A2-4139-8B7C-28C3D199BAFB}" type="sibTrans" cxnId="{90DA24E6-21BC-44E8-9293-D2736FEDE5CC}">
      <dgm:prSet/>
      <dgm:spPr/>
      <dgm:t>
        <a:bodyPr/>
        <a:lstStyle/>
        <a:p>
          <a:endParaRPr lang="en-US"/>
        </a:p>
      </dgm:t>
    </dgm:pt>
    <dgm:pt modelId="{869966DA-30CA-432A-8A55-CD6486A9262C}">
      <dgm:prSet/>
      <dgm:spPr/>
      <dgm:t>
        <a:bodyPr/>
        <a:lstStyle/>
        <a:p>
          <a:r>
            <a:rPr lang="en-US"/>
            <a:t>LoRA win-rate: </a:t>
          </a:r>
          <a:r>
            <a:rPr lang="en-US" b="1"/>
            <a:t>PSNR 26%</a:t>
          </a:r>
          <a:r>
            <a:rPr lang="en-US"/>
            <a:t>, </a:t>
          </a:r>
          <a:r>
            <a:rPr lang="en-US" b="1"/>
            <a:t>SSIM 25%</a:t>
          </a:r>
          <a:endParaRPr lang="en-US"/>
        </a:p>
      </dgm:t>
    </dgm:pt>
    <dgm:pt modelId="{E3BE1649-35E2-406C-940E-F22DD188B7DC}" type="parTrans" cxnId="{828B0C10-5418-43B7-972E-6F47195930D8}">
      <dgm:prSet/>
      <dgm:spPr/>
      <dgm:t>
        <a:bodyPr/>
        <a:lstStyle/>
        <a:p>
          <a:endParaRPr lang="en-US"/>
        </a:p>
      </dgm:t>
    </dgm:pt>
    <dgm:pt modelId="{F9CEC644-1C8B-40DC-9467-0E0377DECADC}" type="sibTrans" cxnId="{828B0C10-5418-43B7-972E-6F47195930D8}">
      <dgm:prSet/>
      <dgm:spPr/>
      <dgm:t>
        <a:bodyPr/>
        <a:lstStyle/>
        <a:p>
          <a:endParaRPr lang="en-US"/>
        </a:p>
      </dgm:t>
    </dgm:pt>
    <dgm:pt modelId="{140E9483-E487-4769-B1FD-FCCA90D7134A}">
      <dgm:prSet/>
      <dgm:spPr/>
      <dgm:t>
        <a:bodyPr/>
        <a:lstStyle/>
        <a:p>
          <a:r>
            <a:rPr lang="en-US"/>
            <a:t>Base mean masked PSNR </a:t>
          </a:r>
          <a:r>
            <a:rPr lang="en-US" b="1"/>
            <a:t>13.963</a:t>
          </a:r>
          <a:r>
            <a:rPr lang="en-US"/>
            <a:t> vs LoRA </a:t>
          </a:r>
          <a:r>
            <a:rPr lang="en-US" b="1"/>
            <a:t>12.919</a:t>
          </a:r>
          <a:endParaRPr lang="en-US"/>
        </a:p>
      </dgm:t>
    </dgm:pt>
    <dgm:pt modelId="{95AB2EF1-9473-49A8-8792-BF4435D1AEA0}" type="parTrans" cxnId="{CEE3F930-969E-451B-8E1D-73EA38772753}">
      <dgm:prSet/>
      <dgm:spPr/>
      <dgm:t>
        <a:bodyPr/>
        <a:lstStyle/>
        <a:p>
          <a:endParaRPr lang="en-US"/>
        </a:p>
      </dgm:t>
    </dgm:pt>
    <dgm:pt modelId="{BB27436B-6B32-4486-A4ED-6F99A7FD740E}" type="sibTrans" cxnId="{CEE3F930-969E-451B-8E1D-73EA38772753}">
      <dgm:prSet/>
      <dgm:spPr/>
      <dgm:t>
        <a:bodyPr/>
        <a:lstStyle/>
        <a:p>
          <a:endParaRPr lang="en-US"/>
        </a:p>
      </dgm:t>
    </dgm:pt>
    <dgm:pt modelId="{547D54A1-8417-4551-B3A6-2AF3EC949D18}" type="pres">
      <dgm:prSet presAssocID="{98E4A228-5A77-44CC-AD5D-3166DE859C8E}" presName="linear" presStyleCnt="0">
        <dgm:presLayoutVars>
          <dgm:animLvl val="lvl"/>
          <dgm:resizeHandles val="exact"/>
        </dgm:presLayoutVars>
      </dgm:prSet>
      <dgm:spPr/>
    </dgm:pt>
    <dgm:pt modelId="{FB738852-1DB3-48F9-B655-524A516E4031}" type="pres">
      <dgm:prSet presAssocID="{C73F8F21-D65E-400B-A508-64508729CF61}" presName="parentText" presStyleLbl="node1" presStyleIdx="0" presStyleCnt="2" custLinFactNeighborY="-11904">
        <dgm:presLayoutVars>
          <dgm:chMax val="0"/>
          <dgm:bulletEnabled val="1"/>
        </dgm:presLayoutVars>
      </dgm:prSet>
      <dgm:spPr/>
    </dgm:pt>
    <dgm:pt modelId="{36DD5430-98D8-462A-BF8E-66BD658C67E6}" type="pres">
      <dgm:prSet presAssocID="{C73F8F21-D65E-400B-A508-64508729CF61}" presName="childText" presStyleLbl="revTx" presStyleIdx="0" presStyleCnt="2">
        <dgm:presLayoutVars>
          <dgm:bulletEnabled val="1"/>
        </dgm:presLayoutVars>
      </dgm:prSet>
      <dgm:spPr/>
    </dgm:pt>
    <dgm:pt modelId="{294F69F6-8426-45FC-A4FB-5B3E19EC1138}" type="pres">
      <dgm:prSet presAssocID="{69644233-AACC-49E6-A849-EF828BD73E3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3BFB75-805E-4679-B55C-6558B6006F92}" type="pres">
      <dgm:prSet presAssocID="{69644233-AACC-49E6-A849-EF828BD73E3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28B0C10-5418-43B7-972E-6F47195930D8}" srcId="{69644233-AACC-49E6-A849-EF828BD73E3A}" destId="{869966DA-30CA-432A-8A55-CD6486A9262C}" srcOrd="0" destOrd="0" parTransId="{E3BE1649-35E2-406C-940E-F22DD188B7DC}" sibTransId="{F9CEC644-1C8B-40DC-9467-0E0377DECADC}"/>
    <dgm:cxn modelId="{6D2F3A10-E1E7-4D43-A460-0D4FD5460052}" type="presOf" srcId="{C73F8F21-D65E-400B-A508-64508729CF61}" destId="{FB738852-1DB3-48F9-B655-524A516E4031}" srcOrd="0" destOrd="0" presId="urn:microsoft.com/office/officeart/2005/8/layout/vList2"/>
    <dgm:cxn modelId="{3D8ED412-0615-4290-BA9C-E80D4A359DEA}" srcId="{C73F8F21-D65E-400B-A508-64508729CF61}" destId="{3F69460A-7E9A-4F46-90ED-BA9116F51CA0}" srcOrd="1" destOrd="0" parTransId="{C6B9DDE8-F4EE-4A52-A92A-BA1BE6C47487}" sibTransId="{465C2835-7FB3-4786-95A1-222093BAA859}"/>
    <dgm:cxn modelId="{7DCB491F-766C-4B65-A723-400A87F87CA8}" type="presOf" srcId="{869966DA-30CA-432A-8A55-CD6486A9262C}" destId="{4C3BFB75-805E-4679-B55C-6558B6006F92}" srcOrd="0" destOrd="0" presId="urn:microsoft.com/office/officeart/2005/8/layout/vList2"/>
    <dgm:cxn modelId="{CEE3F930-969E-451B-8E1D-73EA38772753}" srcId="{69644233-AACC-49E6-A849-EF828BD73E3A}" destId="{140E9483-E487-4769-B1FD-FCCA90D7134A}" srcOrd="1" destOrd="0" parTransId="{95AB2EF1-9473-49A8-8792-BF4435D1AEA0}" sibTransId="{BB27436B-6B32-4486-A4ED-6F99A7FD740E}"/>
    <dgm:cxn modelId="{B27C6E69-C663-450F-924B-986C2D05E622}" srcId="{C73F8F21-D65E-400B-A508-64508729CF61}" destId="{854F6E2D-CDB0-4DA1-835E-D30FB224F2C1}" srcOrd="0" destOrd="0" parTransId="{C2AE70D3-99A9-4B7F-B8F3-81F1C611C509}" sibTransId="{AF6E528A-0AB6-4E0C-BE14-26D200E2CAA0}"/>
    <dgm:cxn modelId="{3737DD4F-CCCA-463B-95BD-E44316D58295}" type="presOf" srcId="{98E4A228-5A77-44CC-AD5D-3166DE859C8E}" destId="{547D54A1-8417-4551-B3A6-2AF3EC949D18}" srcOrd="0" destOrd="0" presId="urn:microsoft.com/office/officeart/2005/8/layout/vList2"/>
    <dgm:cxn modelId="{1D691550-871F-47E9-9341-D59D3DF74E09}" type="presOf" srcId="{854F6E2D-CDB0-4DA1-835E-D30FB224F2C1}" destId="{36DD5430-98D8-462A-BF8E-66BD658C67E6}" srcOrd="0" destOrd="0" presId="urn:microsoft.com/office/officeart/2005/8/layout/vList2"/>
    <dgm:cxn modelId="{20804D7D-9A14-4E93-899D-2A4BA8FA61BE}" type="presOf" srcId="{3F69460A-7E9A-4F46-90ED-BA9116F51CA0}" destId="{36DD5430-98D8-462A-BF8E-66BD658C67E6}" srcOrd="0" destOrd="1" presId="urn:microsoft.com/office/officeart/2005/8/layout/vList2"/>
    <dgm:cxn modelId="{90DA24E6-21BC-44E8-9293-D2736FEDE5CC}" srcId="{98E4A228-5A77-44CC-AD5D-3166DE859C8E}" destId="{69644233-AACC-49E6-A849-EF828BD73E3A}" srcOrd="1" destOrd="0" parTransId="{FC5898FB-DED4-4CE1-9DDC-8C20A31BE7BA}" sibTransId="{1D30BACD-F8A2-4139-8B7C-28C3D199BAFB}"/>
    <dgm:cxn modelId="{8F675DEF-9FF8-41DB-8704-A036682113CF}" type="presOf" srcId="{140E9483-E487-4769-B1FD-FCCA90D7134A}" destId="{4C3BFB75-805E-4679-B55C-6558B6006F92}" srcOrd="0" destOrd="1" presId="urn:microsoft.com/office/officeart/2005/8/layout/vList2"/>
    <dgm:cxn modelId="{A21B4CF6-2E6A-497B-BA66-8B320C8BC577}" type="presOf" srcId="{69644233-AACC-49E6-A849-EF828BD73E3A}" destId="{294F69F6-8426-45FC-A4FB-5B3E19EC1138}" srcOrd="0" destOrd="0" presId="urn:microsoft.com/office/officeart/2005/8/layout/vList2"/>
    <dgm:cxn modelId="{2D1881F9-D000-485C-899B-8622E84D7F22}" srcId="{98E4A228-5A77-44CC-AD5D-3166DE859C8E}" destId="{C73F8F21-D65E-400B-A508-64508729CF61}" srcOrd="0" destOrd="0" parTransId="{DD49B1BC-3D43-44C4-BB3A-6A125053CBAE}" sibTransId="{546002F8-50AD-4D0B-AFDD-1BD5AFD1A362}"/>
    <dgm:cxn modelId="{771F643C-0992-44D3-9049-9AF3924E2C23}" type="presParOf" srcId="{547D54A1-8417-4551-B3A6-2AF3EC949D18}" destId="{FB738852-1DB3-48F9-B655-524A516E4031}" srcOrd="0" destOrd="0" presId="urn:microsoft.com/office/officeart/2005/8/layout/vList2"/>
    <dgm:cxn modelId="{4D70A586-4428-4D89-815B-C12FC5202575}" type="presParOf" srcId="{547D54A1-8417-4551-B3A6-2AF3EC949D18}" destId="{36DD5430-98D8-462A-BF8E-66BD658C67E6}" srcOrd="1" destOrd="0" presId="urn:microsoft.com/office/officeart/2005/8/layout/vList2"/>
    <dgm:cxn modelId="{D207E9E6-1045-4F56-9C45-26EB77E45A74}" type="presParOf" srcId="{547D54A1-8417-4551-B3A6-2AF3EC949D18}" destId="{294F69F6-8426-45FC-A4FB-5B3E19EC1138}" srcOrd="2" destOrd="0" presId="urn:microsoft.com/office/officeart/2005/8/layout/vList2"/>
    <dgm:cxn modelId="{57A10627-F32A-4070-B671-85DEF686E578}" type="presParOf" srcId="{547D54A1-8417-4551-B3A6-2AF3EC949D18}" destId="{4C3BFB75-805E-4679-B55C-6558B6006F9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38852-1DB3-48F9-B655-524A516E4031}">
      <dsp:nvSpPr>
        <dsp:cNvPr id="0" name=""/>
        <dsp:cNvSpPr/>
      </dsp:nvSpPr>
      <dsp:spPr>
        <a:xfrm>
          <a:off x="0" y="0"/>
          <a:ext cx="4910646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Small masks</a:t>
          </a:r>
          <a:endParaRPr lang="en-US" sz="1800" kern="1200"/>
        </a:p>
      </dsp:txBody>
      <dsp:txXfrm>
        <a:off x="20561" y="20561"/>
        <a:ext cx="4869524" cy="380078"/>
      </dsp:txXfrm>
    </dsp:sp>
    <dsp:sp modelId="{36DD5430-98D8-462A-BF8E-66BD658C67E6}">
      <dsp:nvSpPr>
        <dsp:cNvPr id="0" name=""/>
        <dsp:cNvSpPr/>
      </dsp:nvSpPr>
      <dsp:spPr>
        <a:xfrm>
          <a:off x="0" y="444077"/>
          <a:ext cx="4910646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LoRA win-rate: </a:t>
          </a:r>
          <a:r>
            <a:rPr lang="en-US" sz="1400" b="1" kern="1200"/>
            <a:t>PSNR 32%</a:t>
          </a:r>
          <a:r>
            <a:rPr lang="en-US" sz="1400" kern="1200"/>
            <a:t>, </a:t>
          </a:r>
          <a:r>
            <a:rPr lang="en-US" sz="1400" b="1" kern="1200"/>
            <a:t>SSIM 25%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Base mean masked PSNR </a:t>
          </a:r>
          <a:r>
            <a:rPr lang="en-US" sz="1400" b="1" kern="1200"/>
            <a:t>17.998</a:t>
          </a:r>
          <a:r>
            <a:rPr lang="en-US" sz="1400" kern="1200"/>
            <a:t> vs LoRA </a:t>
          </a:r>
          <a:r>
            <a:rPr lang="en-US" sz="1400" b="1" kern="1200"/>
            <a:t>17.541</a:t>
          </a:r>
          <a:endParaRPr lang="en-US" sz="1400" kern="1200"/>
        </a:p>
      </dsp:txBody>
      <dsp:txXfrm>
        <a:off x="0" y="444077"/>
        <a:ext cx="4910646" cy="465750"/>
      </dsp:txXfrm>
    </dsp:sp>
    <dsp:sp modelId="{294F69F6-8426-45FC-A4FB-5B3E19EC1138}">
      <dsp:nvSpPr>
        <dsp:cNvPr id="0" name=""/>
        <dsp:cNvSpPr/>
      </dsp:nvSpPr>
      <dsp:spPr>
        <a:xfrm>
          <a:off x="0" y="909827"/>
          <a:ext cx="4910646" cy="421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Large masks</a:t>
          </a:r>
          <a:endParaRPr lang="en-US" sz="1800" kern="1200"/>
        </a:p>
      </dsp:txBody>
      <dsp:txXfrm>
        <a:off x="20561" y="930388"/>
        <a:ext cx="4869524" cy="380078"/>
      </dsp:txXfrm>
    </dsp:sp>
    <dsp:sp modelId="{4C3BFB75-805E-4679-B55C-6558B6006F92}">
      <dsp:nvSpPr>
        <dsp:cNvPr id="0" name=""/>
        <dsp:cNvSpPr/>
      </dsp:nvSpPr>
      <dsp:spPr>
        <a:xfrm>
          <a:off x="0" y="1331027"/>
          <a:ext cx="4910646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1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LoRA win-rate: </a:t>
          </a:r>
          <a:r>
            <a:rPr lang="en-US" sz="1400" b="1" kern="1200"/>
            <a:t>PSNR 26%</a:t>
          </a:r>
          <a:r>
            <a:rPr lang="en-US" sz="1400" kern="1200"/>
            <a:t>, </a:t>
          </a:r>
          <a:r>
            <a:rPr lang="en-US" sz="1400" b="1" kern="1200"/>
            <a:t>SSIM 25%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Base mean masked PSNR </a:t>
          </a:r>
          <a:r>
            <a:rPr lang="en-US" sz="1400" b="1" kern="1200"/>
            <a:t>13.963</a:t>
          </a:r>
          <a:r>
            <a:rPr lang="en-US" sz="1400" kern="1200"/>
            <a:t> vs LoRA </a:t>
          </a:r>
          <a:r>
            <a:rPr lang="en-US" sz="1400" b="1" kern="1200"/>
            <a:t>12.919</a:t>
          </a:r>
          <a:endParaRPr lang="en-US" sz="1400" kern="1200"/>
        </a:p>
      </dsp:txBody>
      <dsp:txXfrm>
        <a:off x="0" y="1331027"/>
        <a:ext cx="4910646" cy="465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D2F6A-DB8D-4A04-88EE-D2C948285083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DBCFA-B7A4-4932-A0F2-45ECD15A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3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900DE-048C-3C45-BE6E-CF95485584E3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321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444479B-705B-4489-957E-7E8A228BDFA0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2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7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B95027-4255-49E7-9841-CD21BCC9999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5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9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9504452-5DCC-4FE2-A5C9-8A5EF6714D65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2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7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E7897-33C5-4F1A-9307-D068E37F3DC7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5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1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DA38F49-B3E2-4BF0-BEC7-C30D34ABBB8D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.m4a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.png"/><Relationship Id="rId5" Type="http://schemas.openxmlformats.org/officeDocument/2006/relationships/hyperlink" Target="https://doi.org/10.48550/arXiv.2209.11345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3375-6770-13F8-5430-53E4E852B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422" y="583795"/>
            <a:ext cx="4106092" cy="2612976"/>
          </a:xfrm>
        </p:spPr>
        <p:txBody>
          <a:bodyPr anchor="t">
            <a:normAutofit/>
          </a:bodyPr>
          <a:lstStyle/>
          <a:p>
            <a:r>
              <a:rPr lang="en-US" sz="4100"/>
              <a:t>AI application</a:t>
            </a:r>
            <a:br>
              <a:rPr lang="en-US" sz="4100" dirty="0"/>
            </a:br>
            <a:r>
              <a:rPr lang="en-US" sz="4100" dirty="0"/>
              <a:t>for </a:t>
            </a:r>
            <a:br>
              <a:rPr lang="en-US" sz="4100" dirty="0"/>
            </a:br>
            <a:r>
              <a:rPr lang="en-US" sz="4100" dirty="0"/>
              <a:t>Image Restoration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B3BC6-8F05-D2A0-4D10-5065F2ADA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563256"/>
            <a:ext cx="2983229" cy="2364655"/>
          </a:xfrm>
        </p:spPr>
        <p:txBody>
          <a:bodyPr anchor="b">
            <a:normAutofit fontScale="62500" lnSpcReduction="20000"/>
          </a:bodyPr>
          <a:lstStyle/>
          <a:p>
            <a:r>
              <a:rPr lang="en-US" sz="2200" b="0" dirty="0"/>
              <a:t>Syed Sirajuddin, Ian Rebmann, Carlos Ortiz, </a:t>
            </a:r>
            <a:r>
              <a:rPr lang="en-US" sz="2200" b="0" dirty="0" err="1"/>
              <a:t>Tadbhir</a:t>
            </a:r>
            <a:r>
              <a:rPr lang="en-US" sz="2200" b="0" dirty="0"/>
              <a:t> Singh</a:t>
            </a:r>
          </a:p>
          <a:p>
            <a:r>
              <a:rPr lang="en-US" sz="2200" b="0" dirty="0"/>
              <a:t>University of San Diego</a:t>
            </a:r>
          </a:p>
          <a:p>
            <a:r>
              <a:rPr lang="en-US" sz="2200" b="0" dirty="0"/>
              <a:t>AAI-521: Applied Computer Vision for AI</a:t>
            </a:r>
          </a:p>
          <a:p>
            <a:r>
              <a:rPr lang="en-US" sz="2200" b="0" dirty="0"/>
              <a:t>Dr. Roozbeh Sadeghian</a:t>
            </a:r>
          </a:p>
          <a:p>
            <a:r>
              <a:rPr lang="en-US" sz="2200" b="0" dirty="0"/>
              <a:t>December 7, 2025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6" name="Picture 15" descr="Triangular abstract background">
            <a:extLst>
              <a:ext uri="{FF2B5EF4-FFF2-40B4-BE49-F238E27FC236}">
                <a16:creationId xmlns:a16="http://schemas.microsoft.com/office/drawing/2014/main" id="{971302AE-750A-1A8A-09FC-F8AB8A91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91" r="9091"/>
          <a:stretch>
            <a:fillRect/>
          </a:stretch>
        </p:blipFill>
        <p:spPr>
          <a:xfrm>
            <a:off x="4229100" y="1348711"/>
            <a:ext cx="7290648" cy="41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C1B6-EDF2-84CB-7CA0-859037B5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</a:rPr>
              <a:t>Image Super-Resolution</a:t>
            </a:r>
            <a:r>
              <a:rPr lang="en" sz="3200" dirty="0">
                <a:solidFill>
                  <a:schemeClr val="lt1"/>
                </a:solidFill>
              </a:rPr>
              <a:t> – results </a:t>
            </a:r>
            <a:endParaRPr lang="en-US" dirty="0"/>
          </a:p>
        </p:txBody>
      </p:sp>
      <p:pic>
        <p:nvPicPr>
          <p:cNvPr id="4" name="Google Shape;80;p16">
            <a:extLst>
              <a:ext uri="{FF2B5EF4-FFF2-40B4-BE49-F238E27FC236}">
                <a16:creationId xmlns:a16="http://schemas.microsoft.com/office/drawing/2014/main" id="{58E25D78-7D56-DF5D-7E78-E5DA3BCF2B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83" y="1806644"/>
            <a:ext cx="10487233" cy="261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1;p16">
            <a:extLst>
              <a:ext uri="{FF2B5EF4-FFF2-40B4-BE49-F238E27FC236}">
                <a16:creationId xmlns:a16="http://schemas.microsoft.com/office/drawing/2014/main" id="{01F9D889-E8AD-CB9B-2252-DC1D1A5685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383" y="4181333"/>
            <a:ext cx="3320700" cy="267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;p16">
            <a:extLst>
              <a:ext uri="{FF2B5EF4-FFF2-40B4-BE49-F238E27FC236}">
                <a16:creationId xmlns:a16="http://schemas.microsoft.com/office/drawing/2014/main" id="{9792759C-BBCB-CC6B-7EDF-D8D782CDE2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0418" y="4181333"/>
            <a:ext cx="3596639" cy="267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3;p16">
            <a:extLst>
              <a:ext uri="{FF2B5EF4-FFF2-40B4-BE49-F238E27FC236}">
                <a16:creationId xmlns:a16="http://schemas.microsoft.com/office/drawing/2014/main" id="{041D3ABF-1E17-9826-DE36-67153B2F09B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4385" y="4181333"/>
            <a:ext cx="3295233" cy="267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R_pre_4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A0F1182-CE56-CCCD-5FB4-D0C80F4490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V="1">
            <a:off x="0" y="6760637"/>
            <a:ext cx="605827" cy="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4E5B-3F1D-B3A1-3C81-D9070DCC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Image Colorization</a:t>
            </a:r>
            <a:r>
              <a:rPr lang="en-US" dirty="0"/>
              <a:t> – architecture </a:t>
            </a:r>
            <a:endParaRPr lang="en-MX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7AC94-C6CE-2EB9-7486-571EC7A7C2CE}"/>
              </a:ext>
            </a:extLst>
          </p:cNvPr>
          <p:cNvSpPr txBox="1"/>
          <p:nvPr/>
        </p:nvSpPr>
        <p:spPr>
          <a:xfrm>
            <a:off x="581192" y="5509513"/>
            <a:ext cx="1102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https://huggingface.co/ayushshah/imagecolorization</a:t>
            </a:r>
          </a:p>
          <a:p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/ayushpatidar18/Image-Colorization</a:t>
            </a:r>
            <a:endParaRPr lang="en-MX"/>
          </a:p>
        </p:txBody>
      </p:sp>
      <p:pic>
        <p:nvPicPr>
          <p:cNvPr id="11" name="Picture 10" descr="A diagram of a flowchart&#10;&#10;AI-generated content may be incorrect.">
            <a:extLst>
              <a:ext uri="{FF2B5EF4-FFF2-40B4-BE49-F238E27FC236}">
                <a16:creationId xmlns:a16="http://schemas.microsoft.com/office/drawing/2014/main" id="{C6B89697-2015-D3A5-39CD-312BBE58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225072"/>
            <a:ext cx="5514808" cy="3098489"/>
          </a:xfrm>
          <a:prstGeom prst="rect">
            <a:avLst/>
          </a:prstGeom>
        </p:spPr>
      </p:pic>
      <p:pic>
        <p:nvPicPr>
          <p:cNvPr id="15" name="Picture 14" descr="A close-up of a collage of different colors&#10;&#10;AI-generated content may be incorrect.">
            <a:extLst>
              <a:ext uri="{FF2B5EF4-FFF2-40B4-BE49-F238E27FC236}">
                <a16:creationId xmlns:a16="http://schemas.microsoft.com/office/drawing/2014/main" id="{5E1C4C21-923F-71D5-361D-2ABF5925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8" t="11313" r="74027" b="9221"/>
          <a:stretch>
            <a:fillRect/>
          </a:stretch>
        </p:blipFill>
        <p:spPr>
          <a:xfrm>
            <a:off x="8025501" y="2141687"/>
            <a:ext cx="1808205" cy="1408670"/>
          </a:xfrm>
          <a:prstGeom prst="rect">
            <a:avLst/>
          </a:prstGeom>
        </p:spPr>
      </p:pic>
      <p:pic>
        <p:nvPicPr>
          <p:cNvPr id="16" name="Picture 15" descr="A close-up of a collage of different colors&#10;&#10;AI-generated content may be incorrect.">
            <a:extLst>
              <a:ext uri="{FF2B5EF4-FFF2-40B4-BE49-F238E27FC236}">
                <a16:creationId xmlns:a16="http://schemas.microsoft.com/office/drawing/2014/main" id="{BB348BE2-6F69-AA5B-7DA6-E2F9D9EA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85" r="3174"/>
          <a:stretch>
            <a:fillRect/>
          </a:stretch>
        </p:blipFill>
        <p:spPr>
          <a:xfrm>
            <a:off x="6219354" y="3550357"/>
            <a:ext cx="5420498" cy="17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06"/>
    </mc:Choice>
    <mc:Fallback xmlns="">
      <p:transition spd="slow" advTm="5910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C10A-A66C-E294-1F71-AAF57099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Image Colorization</a:t>
            </a:r>
            <a:r>
              <a:rPr lang="en-US" dirty="0"/>
              <a:t> - </a:t>
            </a:r>
            <a:r>
              <a:rPr lang="en-MX" dirty="0"/>
              <a:t>dATASET </a:t>
            </a:r>
            <a:r>
              <a:rPr lang="en-US" dirty="0"/>
              <a:t>&amp;</a:t>
            </a:r>
            <a:r>
              <a:rPr lang="en-MX" dirty="0"/>
              <a:t>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A584-3423-BAB7-D708-CFDF40AA9B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MX"/>
              <a:t>Curated COCO 2017 dataset (no grayscale, b/w, filtered images).</a:t>
            </a:r>
          </a:p>
          <a:p>
            <a:r>
              <a:rPr lang="en-MX"/>
              <a:t>Resizing (224x224)</a:t>
            </a:r>
          </a:p>
          <a:p>
            <a:r>
              <a:rPr lang="en-MX"/>
              <a:t>Google Collab</a:t>
            </a:r>
          </a:p>
          <a:p>
            <a:r>
              <a:rPr lang="en-MX"/>
              <a:t>T4 GPUs, 20h+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839E5-C812-5827-C88D-507F32C1E0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X"/>
              <a:t>Inference preprocessing</a:t>
            </a:r>
          </a:p>
          <a:p>
            <a:pPr lvl="1"/>
            <a:r>
              <a:rPr lang="en-MX"/>
              <a:t>Module resizing</a:t>
            </a:r>
          </a:p>
          <a:p>
            <a:pPr lvl="1"/>
            <a:r>
              <a:rPr lang="en-MX"/>
              <a:t>BGR/RGB to Grayscaled Lab (L) -&gt; 1D tensor [0,1]</a:t>
            </a:r>
          </a:p>
          <a:p>
            <a:pPr lvl="1"/>
            <a:r>
              <a:rPr lang="en-MX"/>
              <a:t>Inference preprocessing</a:t>
            </a:r>
          </a:p>
          <a:p>
            <a:r>
              <a:rPr lang="en-MX"/>
              <a:t>Inference postprocessing</a:t>
            </a:r>
          </a:p>
          <a:p>
            <a:pPr lvl="1"/>
            <a:r>
              <a:rPr lang="en-MX"/>
              <a:t>Denormalizing *a and *b channels</a:t>
            </a:r>
          </a:p>
          <a:p>
            <a:pPr lvl="1"/>
            <a:r>
              <a:rPr lang="en-MX"/>
              <a:t>LAB2RGB conversion (or BGR)</a:t>
            </a:r>
          </a:p>
        </p:txBody>
      </p:sp>
    </p:spTree>
    <p:extLst>
      <p:ext uri="{BB962C8B-B14F-4D97-AF65-F5344CB8AC3E}">
        <p14:creationId xmlns:p14="http://schemas.microsoft.com/office/powerpoint/2010/main" val="27516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48"/>
    </mc:Choice>
    <mc:Fallback xmlns="">
      <p:transition spd="slow" advTm="12774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C10A-A66C-E294-1F71-AAF57099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Image Colorization</a:t>
            </a:r>
            <a:r>
              <a:rPr lang="en-US" dirty="0"/>
              <a:t> - </a:t>
            </a:r>
            <a:r>
              <a:rPr lang="en-MX" dirty="0"/>
              <a:t>dATASET </a:t>
            </a:r>
            <a:r>
              <a:rPr lang="en-US" dirty="0"/>
              <a:t>&amp;</a:t>
            </a:r>
            <a:r>
              <a:rPr lang="en-MX" dirty="0"/>
              <a:t>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5A584-3423-BAB7-D708-CFDF40AA9B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MX"/>
              <a:t>Curated COCO 2017 dataset (no grayscale, b/w, filtered images).</a:t>
            </a:r>
          </a:p>
          <a:p>
            <a:r>
              <a:rPr lang="en-MX"/>
              <a:t>Resizing (224x224)</a:t>
            </a:r>
          </a:p>
          <a:p>
            <a:r>
              <a:rPr lang="en-MX"/>
              <a:t>Google Collab</a:t>
            </a:r>
          </a:p>
          <a:p>
            <a:r>
              <a:rPr lang="en-MX"/>
              <a:t>T4 GPUs, 20h+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839E5-C812-5827-C88D-507F32C1E0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X"/>
              <a:t>Inference preprocessing</a:t>
            </a:r>
          </a:p>
          <a:p>
            <a:pPr lvl="1"/>
            <a:r>
              <a:rPr lang="en-MX"/>
              <a:t>Module resizing</a:t>
            </a:r>
          </a:p>
          <a:p>
            <a:pPr lvl="1"/>
            <a:r>
              <a:rPr lang="en-MX"/>
              <a:t>BGR/RGB to Grayscaled Lab (L) -&gt; 1D tensor [0,1]</a:t>
            </a:r>
          </a:p>
          <a:p>
            <a:pPr lvl="1"/>
            <a:r>
              <a:rPr lang="en-MX"/>
              <a:t>Inference preprocessing</a:t>
            </a:r>
          </a:p>
          <a:p>
            <a:r>
              <a:rPr lang="en-MX"/>
              <a:t>Inference postprocessing</a:t>
            </a:r>
          </a:p>
          <a:p>
            <a:pPr lvl="1"/>
            <a:r>
              <a:rPr lang="en-MX"/>
              <a:t>Denormalizing *a and *b channels</a:t>
            </a:r>
          </a:p>
          <a:p>
            <a:pPr lvl="1"/>
            <a:r>
              <a:rPr lang="en-MX"/>
              <a:t>LAB2RGB conversion (or BGR)</a:t>
            </a:r>
          </a:p>
        </p:txBody>
      </p:sp>
    </p:spTree>
    <p:extLst>
      <p:ext uri="{BB962C8B-B14F-4D97-AF65-F5344CB8AC3E}">
        <p14:creationId xmlns:p14="http://schemas.microsoft.com/office/powerpoint/2010/main" val="9599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48"/>
    </mc:Choice>
    <mc:Fallback xmlns="">
      <p:transition spd="slow" advTm="12774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5BC2-F228-0197-B873-8EA8C717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– model &amp; architecture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65982-CDD1-A1BC-672D-55637998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2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DF91-9FDE-050D-BE5E-B8B499B0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– data &amp; Methodology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A6AF-B5AA-A8D9-38C5-6C863A175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</a:t>
            </a:r>
            <a:r>
              <a:rPr dirty="0"/>
              <a:t>GUI (</a:t>
            </a:r>
            <a:r>
              <a:rPr dirty="0" err="1"/>
              <a:t>Streamlit</a:t>
            </a:r>
            <a:r>
              <a:rPr dirty="0"/>
              <a:t> Agent Interface)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b="1" dirty="0"/>
              <a:t>Purpose: </a:t>
            </a:r>
            <a:r>
              <a:rPr dirty="0"/>
              <a:t>Provide a user-facing demonstration that translates our restoration models into a practical workflow beyond offline notebooks.</a:t>
            </a:r>
          </a:p>
          <a:p>
            <a:r>
              <a:rPr b="1" dirty="0"/>
              <a:t>Supported Tasks: </a:t>
            </a:r>
            <a:r>
              <a:rPr dirty="0"/>
              <a:t>Denoising, Super-Resolution, Colorization, and Inpainting with task-specific controls shown only when relevant to reduce UI clutter and user error.</a:t>
            </a:r>
          </a:p>
          <a:p>
            <a:r>
              <a:rPr b="1" dirty="0"/>
              <a:t>Inpainting Capabilities: </a:t>
            </a:r>
            <a:r>
              <a:rPr dirty="0"/>
              <a:t>Mask drawing or mask upload; adjustable brush size/color/opacity; faded-image background for mask legibility; invert-mask option; binary mask preview enforcing the rule: white = fill, black = keep.</a:t>
            </a:r>
          </a:p>
          <a:p>
            <a:r>
              <a:rPr b="1" dirty="0"/>
              <a:t>Advanced Controls: </a:t>
            </a:r>
            <a:r>
              <a:rPr dirty="0"/>
              <a:t>Prompt and negative prompt, strength (where applicable), guidance scale, inference steps, and seed for controlled base vs </a:t>
            </a:r>
            <a:r>
              <a:rPr dirty="0" err="1"/>
              <a:t>LoRA</a:t>
            </a:r>
            <a:r>
              <a:rPr dirty="0"/>
              <a:t> comparisons.</a:t>
            </a:r>
          </a:p>
          <a:p>
            <a:r>
              <a:rPr b="1" dirty="0"/>
              <a:t>Usability Features: </a:t>
            </a:r>
            <a:r>
              <a:rPr dirty="0"/>
              <a:t>Standard-sized input previews, clear separation of previews vs full-resolution displays, and contextual help messages when masks are not required.</a:t>
            </a:r>
          </a:p>
          <a:p>
            <a:r>
              <a:rPr b="1" dirty="0"/>
              <a:t>Deployment Value: </a:t>
            </a:r>
            <a:r>
              <a:rPr dirty="0"/>
              <a:t>Demonstrates applied system validation and real-world readiness by linking model outputs to an interactive restoration interface aligned with project rubric expectations.</a:t>
            </a:r>
          </a:p>
        </p:txBody>
      </p:sp>
      <p:pic>
        <p:nvPicPr>
          <p:cNvPr id="4" name="GUI Explanation">
            <a:hlinkClick r:id="" action="ppaction://media"/>
            <a:extLst>
              <a:ext uri="{FF2B5EF4-FFF2-40B4-BE49-F238E27FC236}">
                <a16:creationId xmlns:a16="http://schemas.microsoft.com/office/drawing/2014/main" id="{D7D2C1E0-8CDD-0540-5361-539F85185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952" y="23761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0E667-E820-53F1-F051-E13BFF6C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X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1F7-8E71-00F2-5BEF-0BEC7AEC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000" dirty="0"/>
              <a:t>Computer Vision Tasks</a:t>
            </a:r>
          </a:p>
          <a:p>
            <a:pPr lvl="1"/>
            <a:r>
              <a:rPr lang="en-US" sz="2000" dirty="0"/>
              <a:t>Inpainting</a:t>
            </a:r>
          </a:p>
          <a:p>
            <a:pPr lvl="1"/>
            <a:r>
              <a:rPr lang="en-US" sz="2000" dirty="0"/>
              <a:t>Super Resolution</a:t>
            </a:r>
          </a:p>
          <a:p>
            <a:pPr lvl="1"/>
            <a:r>
              <a:rPr lang="en-US" sz="2000" dirty="0"/>
              <a:t>Colorization</a:t>
            </a:r>
          </a:p>
          <a:p>
            <a:pPr lvl="1"/>
            <a:r>
              <a:rPr lang="en-US" sz="2000" dirty="0"/>
              <a:t>Denoising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Web Application GUI Demo</a:t>
            </a:r>
          </a:p>
        </p:txBody>
      </p:sp>
      <p:pic>
        <p:nvPicPr>
          <p:cNvPr id="4" name="inpaintingtableofcontents">
            <a:hlinkClick r:id="" action="ppaction://media"/>
            <a:extLst>
              <a:ext uri="{FF2B5EF4-FFF2-40B4-BE49-F238E27FC236}">
                <a16:creationId xmlns:a16="http://schemas.microsoft.com/office/drawing/2014/main" id="{C21430B3-93D5-3355-67DB-C7CD12856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394" y="341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4ACB-EC46-9EAE-34A0-BBAFEB94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98" y="646176"/>
            <a:ext cx="11151653" cy="10972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Inpainting - Diffusion-Based Image Inpainting with </a:t>
            </a:r>
            <a:r>
              <a:rPr lang="en-US" sz="3400" dirty="0" err="1"/>
              <a:t>LoRA</a:t>
            </a:r>
            <a:r>
              <a:rPr lang="en-US" sz="3400" dirty="0"/>
              <a:t>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49AC3-7014-24E3-93C8-94368B6A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397" y="2096976"/>
            <a:ext cx="4876981" cy="3892479"/>
          </a:xfrm>
        </p:spPr>
        <p:txBody>
          <a:bodyPr>
            <a:normAutofit/>
          </a:bodyPr>
          <a:lstStyle/>
          <a:p>
            <a:r>
              <a:rPr lang="en-US" dirty="0"/>
              <a:t>Goal: restore missing/damaged regions seamlessly</a:t>
            </a:r>
          </a:p>
          <a:p>
            <a:r>
              <a:rPr lang="en-US" dirty="0"/>
              <a:t>Prioritized realistic, human-believable results</a:t>
            </a:r>
          </a:p>
          <a:p>
            <a:r>
              <a:rPr lang="en-US" dirty="0"/>
              <a:t>Secondary goal: reduce hallucinated text/labels/watermarks</a:t>
            </a:r>
          </a:p>
          <a:p>
            <a:r>
              <a:rPr lang="en-US" dirty="0"/>
              <a:t>Compared:</a:t>
            </a:r>
          </a:p>
          <a:p>
            <a:pPr lvl="1"/>
            <a:r>
              <a:rPr lang="en-US" dirty="0"/>
              <a:t>Base Stable Diffusion v1.5 Inpainting</a:t>
            </a:r>
          </a:p>
          <a:p>
            <a:pPr lvl="1"/>
            <a:r>
              <a:rPr lang="en-US" dirty="0" err="1"/>
              <a:t>LoRA</a:t>
            </a:r>
            <a:r>
              <a:rPr lang="en-US" dirty="0"/>
              <a:t>-adapted variant</a:t>
            </a:r>
          </a:p>
        </p:txBody>
      </p:sp>
      <p:pic>
        <p:nvPicPr>
          <p:cNvPr id="13" name="Picture 12" descr="A bird standing on a surface&#10;&#10;AI-generated content may be incorrect.">
            <a:extLst>
              <a:ext uri="{FF2B5EF4-FFF2-40B4-BE49-F238E27FC236}">
                <a16:creationId xmlns:a16="http://schemas.microsoft.com/office/drawing/2014/main" id="{5344490F-B607-E13C-DFCF-28C1855A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884" y="2800800"/>
            <a:ext cx="2484829" cy="2484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2B171-E39B-EAF2-B399-A8CED4AED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219" y="2800797"/>
            <a:ext cx="2484832" cy="2484832"/>
          </a:xfrm>
          <a:prstGeom prst="rect">
            <a:avLst/>
          </a:prstGeom>
        </p:spPr>
      </p:pic>
      <p:pic>
        <p:nvPicPr>
          <p:cNvPr id="14" name="inpaintingIntro">
            <a:hlinkClick r:id="" action="ppaction://media"/>
            <a:extLst>
              <a:ext uri="{FF2B5EF4-FFF2-40B4-BE49-F238E27FC236}">
                <a16:creationId xmlns:a16="http://schemas.microsoft.com/office/drawing/2014/main" id="{447E4F8B-195D-312F-A3B5-96C806F70B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7453" y="219504"/>
            <a:ext cx="609600" cy="609600"/>
          </a:xfrm>
          <a:prstGeom prst="rect">
            <a:avLst/>
          </a:prstGeom>
        </p:spPr>
      </p:pic>
      <p:pic>
        <p:nvPicPr>
          <p:cNvPr id="4" name="Recording (20)">
            <a:hlinkClick r:id="" action="ppaction://media"/>
            <a:extLst>
              <a:ext uri="{FF2B5EF4-FFF2-40B4-BE49-F238E27FC236}">
                <a16:creationId xmlns:a16="http://schemas.microsoft.com/office/drawing/2014/main" id="{CE3E5FB2-6DAC-8FC0-6F82-6B19BE11E74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7453" y="219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E996-FF99-F8DC-2761-680A7703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 dirty="0"/>
              <a:t>Inpainting - Controlled Damage + Masked Metrics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C9FCAF-78CD-FAF2-620E-0CAED79248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1998" y="2128140"/>
            <a:ext cx="4645576" cy="39312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Dataset structure: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Original / damaged / mask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aligned by filename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Resized to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512×512</a:t>
            </a:r>
            <a:endParaRPr kumimoji="0" lang="en-US" altLang="en-US" sz="17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Synthetic damage regimes: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Small masks: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~0.05–0.15 image size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Large masks: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~0.10–0.40 image size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Metrics: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Masked PSNR &amp; Masked SSIM</a:t>
            </a: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(primary)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700" i="0" u="none" strike="noStrike" cap="none" normalizeH="0" baseline="0" dirty="0">
                <a:ln>
                  <a:noFill/>
                </a:ln>
                <a:effectLst/>
              </a:rPr>
              <a:t> Global PSNR/SSIM (secondary)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dog sitting on a table&#10;&#10;AI-generated content may be incorrect.">
            <a:extLst>
              <a:ext uri="{FF2B5EF4-FFF2-40B4-BE49-F238E27FC236}">
                <a16:creationId xmlns:a16="http://schemas.microsoft.com/office/drawing/2014/main" id="{F06BC2DC-5A20-132D-C585-7E0FBAEA5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" y="2128140"/>
            <a:ext cx="5648193" cy="3839715"/>
          </a:xfrm>
          <a:prstGeom prst="rect">
            <a:avLst/>
          </a:prstGeom>
        </p:spPr>
      </p:pic>
      <p:pic>
        <p:nvPicPr>
          <p:cNvPr id="7" name="inpaintdataprep">
            <a:hlinkClick r:id="" action="ppaction://media"/>
            <a:extLst>
              <a:ext uri="{FF2B5EF4-FFF2-40B4-BE49-F238E27FC236}">
                <a16:creationId xmlns:a16="http://schemas.microsoft.com/office/drawing/2014/main" id="{AB66DE28-19E6-3998-266B-FBCCC1EFE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256" y="2773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7B3D-29E1-B68F-30D0-BC5EC12E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6" y="895739"/>
            <a:ext cx="10890928" cy="609600"/>
          </a:xfrm>
        </p:spPr>
        <p:txBody>
          <a:bodyPr anchor="t">
            <a:normAutofit/>
          </a:bodyPr>
          <a:lstStyle/>
          <a:p>
            <a:r>
              <a:rPr lang="en-US" dirty="0"/>
              <a:t>Inpainting - Architecture &amp; Training Strategy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298E36-BD0B-4C05-4586-A017726B0E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98069" y="2014587"/>
            <a:ext cx="4300868" cy="35264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Latent diffusion pipeline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VAE encodes image →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latents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Text encoder → prompt embeddings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denoises across schedule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Inpainting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input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9-channel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4 noisy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latents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+ 1 mask + 4 masked-image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latents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</a:rPr>
              <a:t>LoRA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applied to attention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target modules: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to_q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to_k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to_v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, to_out.0</a:t>
            </a:r>
          </a:p>
          <a:p>
            <a:pPr marL="265176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VAE + text encoder + base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</a:rPr>
              <a:t>UNet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weights frozen</a:t>
            </a:r>
          </a:p>
        </p:txBody>
      </p:sp>
      <p:pic>
        <p:nvPicPr>
          <p:cNvPr id="12" name="Picture 11" descr="A diagram of a solution&#10;&#10;AI-generated content may be incorrect.">
            <a:extLst>
              <a:ext uri="{FF2B5EF4-FFF2-40B4-BE49-F238E27FC236}">
                <a16:creationId xmlns:a16="http://schemas.microsoft.com/office/drawing/2014/main" id="{790A803F-C085-BD90-920F-C6B90D7C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3" y="2402599"/>
            <a:ext cx="6443061" cy="3430929"/>
          </a:xfrm>
          <a:prstGeom prst="rect">
            <a:avLst/>
          </a:prstGeom>
        </p:spPr>
      </p:pic>
      <p:pic>
        <p:nvPicPr>
          <p:cNvPr id="20" name="inpaintarchitecture">
            <a:hlinkClick r:id="" action="ppaction://media"/>
            <a:extLst>
              <a:ext uri="{FF2B5EF4-FFF2-40B4-BE49-F238E27FC236}">
                <a16:creationId xmlns:a16="http://schemas.microsoft.com/office/drawing/2014/main" id="{3C41B46D-0C38-2E2F-B89D-84AE6BBCB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063" y="1173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3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AF9A-D24D-4A80-A6E3-79B2CF86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48654"/>
            <a:ext cx="10890929" cy="1097280"/>
          </a:xfrm>
        </p:spPr>
        <p:txBody>
          <a:bodyPr/>
          <a:lstStyle/>
          <a:p>
            <a:r>
              <a:rPr lang="en-US" dirty="0"/>
              <a:t>Inpainting - Evaluation and Future Improvements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D88DACB-8E6F-2746-EE3C-1E02F97AAF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01674"/>
              </p:ext>
            </p:extLst>
          </p:nvPr>
        </p:nvGraphicFramePr>
        <p:xfrm>
          <a:off x="496697" y="2025098"/>
          <a:ext cx="4910646" cy="1819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DBA378C-F8CE-5EB6-1F4D-302858410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97" y="3938096"/>
            <a:ext cx="528517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/>
              <a:t>Interpretation: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Base model already strong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 err="1"/>
              <a:t>LoRA</a:t>
            </a:r>
            <a:r>
              <a:rPr lang="en-US" altLang="en-US" dirty="0"/>
              <a:t> likely underpowered for large-region priors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Metrics may understate perceptual quality</a:t>
            </a:r>
            <a:endParaRPr lang="en-US" altLang="en-US" sz="18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1800" dirty="0"/>
              <a:t>Future improvements: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formal train/</a:t>
            </a:r>
            <a:r>
              <a:rPr lang="en-US" altLang="en-US" dirty="0" err="1"/>
              <a:t>val</a:t>
            </a:r>
            <a:r>
              <a:rPr lang="en-US" altLang="en-US" dirty="0"/>
              <a:t>/test split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mix small + large + irregular masks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test higher </a:t>
            </a:r>
            <a:r>
              <a:rPr lang="en-US" altLang="en-US" dirty="0" err="1"/>
              <a:t>LoRA</a:t>
            </a:r>
            <a:r>
              <a:rPr lang="en-US" altLang="en-US" dirty="0"/>
              <a:t> rank (16–32) + longer training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/>
              <a:t>stratify results by mask area %</a:t>
            </a:r>
          </a:p>
        </p:txBody>
      </p:sp>
      <p:pic>
        <p:nvPicPr>
          <p:cNvPr id="12" name="inpainteval">
            <a:hlinkClick r:id="" action="ppaction://media"/>
            <a:extLst>
              <a:ext uri="{FF2B5EF4-FFF2-40B4-BE49-F238E27FC236}">
                <a16:creationId xmlns:a16="http://schemas.microsoft.com/office/drawing/2014/main" id="{93147C6D-3766-C70E-34E0-E3CA76F7F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216" y="73852"/>
            <a:ext cx="609600" cy="609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83192C-529C-0F07-13F9-AA30A0B8A8AB}"/>
              </a:ext>
            </a:extLst>
          </p:cNvPr>
          <p:cNvGrpSpPr/>
          <p:nvPr/>
        </p:nvGrpSpPr>
        <p:grpSpPr>
          <a:xfrm>
            <a:off x="6230679" y="2093805"/>
            <a:ext cx="5464624" cy="3654218"/>
            <a:chOff x="5329707" y="1630955"/>
            <a:chExt cx="6626078" cy="4430888"/>
          </a:xfrm>
        </p:grpSpPr>
        <p:pic>
          <p:nvPicPr>
            <p:cNvPr id="11" name="Picture 10" descr="A collage of birds flying over water&#10;&#10;AI-generated content may be incorrect.">
              <a:extLst>
                <a:ext uri="{FF2B5EF4-FFF2-40B4-BE49-F238E27FC236}">
                  <a16:creationId xmlns:a16="http://schemas.microsoft.com/office/drawing/2014/main" id="{15F08F66-1C1E-861B-FFFE-F18D0A389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29707" y="2177088"/>
              <a:ext cx="3257550" cy="32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749934-F698-17D4-B697-B5DAC8E3BAD0}"/>
                </a:ext>
              </a:extLst>
            </p:cNvPr>
            <p:cNvSpPr txBox="1"/>
            <p:nvPr/>
          </p:nvSpPr>
          <p:spPr>
            <a:xfrm>
              <a:off x="5547300" y="5725970"/>
              <a:ext cx="6079912" cy="335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Top-left: original | Top-right: damaged | Bottom-left: base | Bottom-right: </a:t>
              </a:r>
              <a:r>
                <a:rPr lang="en-US" sz="1200" dirty="0" err="1"/>
                <a:t>LoRA</a:t>
              </a:r>
              <a:endParaRPr lang="en-US" sz="1200" dirty="0"/>
            </a:p>
          </p:txBody>
        </p:sp>
        <p:pic>
          <p:nvPicPr>
            <p:cNvPr id="17" name="Picture 16" descr="A close-up of a lighter&#10;&#10;AI-generated content may be incorrect.">
              <a:extLst>
                <a:ext uri="{FF2B5EF4-FFF2-40B4-BE49-F238E27FC236}">
                  <a16:creationId xmlns:a16="http://schemas.microsoft.com/office/drawing/2014/main" id="{AFDF644D-A0F1-3F85-D763-3A666A03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8236" y="2155761"/>
              <a:ext cx="3257549" cy="325754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2E7B8B-90B9-6456-6B17-04803764D916}"/>
                </a:ext>
              </a:extLst>
            </p:cNvPr>
            <p:cNvSpPr txBox="1"/>
            <p:nvPr/>
          </p:nvSpPr>
          <p:spPr>
            <a:xfrm>
              <a:off x="6225749" y="1662946"/>
              <a:ext cx="16272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ptos" panose="020B0004020202020204" pitchFamily="34" charset="0"/>
                </a:rPr>
                <a:t>Large Masks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7764CB-2504-E70A-65EF-2FC52940F5DB}"/>
                </a:ext>
              </a:extLst>
            </p:cNvPr>
            <p:cNvSpPr txBox="1"/>
            <p:nvPr/>
          </p:nvSpPr>
          <p:spPr>
            <a:xfrm>
              <a:off x="9594277" y="1630955"/>
              <a:ext cx="1661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ptos" panose="020B0004020202020204" pitchFamily="34" charset="0"/>
                </a:rPr>
                <a:t>Small Masks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0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26AD-74F2-A295-2691-B867E20F7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1F97-0BC2-D1C3-BAC1-A25B739A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</a:rPr>
              <a:t>Image Super-Resolution – Model &amp; architecture</a:t>
            </a:r>
            <a:r>
              <a:rPr lang="en" sz="3200" dirty="0">
                <a:solidFill>
                  <a:schemeClr val="lt1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6794F-AB26-142D-BA32-D944476E3788}"/>
              </a:ext>
            </a:extLst>
          </p:cNvPr>
          <p:cNvSpPr txBox="1"/>
          <p:nvPr/>
        </p:nvSpPr>
        <p:spPr>
          <a:xfrm>
            <a:off x="457200" y="1960186"/>
            <a:ext cx="6096000" cy="267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</a:rPr>
              <a:t>Enhance Low Resolution Images 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</a:p>
          <a:p>
            <a:pPr marL="304792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  <a:p>
            <a:pPr marL="609585" lvl="0" indent="-4487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Swin2SR with 4x Upscaling Factor</a:t>
            </a:r>
          </a:p>
          <a:p>
            <a:pPr marL="914377" lvl="2" indent="-42332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Output is 4x larger in height &amp; width</a:t>
            </a:r>
          </a:p>
          <a:p>
            <a:pPr marL="914377" lvl="2" indent="-42332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Pixel count is 16x more than input</a:t>
            </a:r>
          </a:p>
          <a:p>
            <a:pPr marL="1219170" lvl="3" indent="-4063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(256x256)→(1024x1024)</a:t>
            </a:r>
          </a:p>
          <a:p>
            <a:pPr marL="1219170" lvl="3" indent="-4063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(64x64)→(256x256)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85215-6CBD-D100-285F-C8DB65926795}"/>
              </a:ext>
            </a:extLst>
          </p:cNvPr>
          <p:cNvSpPr txBox="1"/>
          <p:nvPr/>
        </p:nvSpPr>
        <p:spPr>
          <a:xfrm>
            <a:off x="457200" y="4634701"/>
            <a:ext cx="6096000" cy="1979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0" indent="-44872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Arial"/>
              <a:buChar char="❏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Model specifics</a:t>
            </a:r>
          </a:p>
          <a:p>
            <a:pPr marL="838179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Arial"/>
              <a:buChar char="❏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Architecture: SwinV2 Transformer–based SR</a:t>
            </a:r>
          </a:p>
          <a:p>
            <a:pPr marL="838179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❏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Checkpoint: </a:t>
            </a:r>
            <a:r>
              <a:rPr lang="en-US" sz="1800" u="sng" dirty="0" err="1">
                <a:solidFill>
                  <a:schemeClr val="bg2">
                    <a:lumMod val="25000"/>
                  </a:schemeClr>
                </a:solidFill>
              </a:rPr>
              <a:t>caidas</a:t>
            </a:r>
            <a:r>
              <a:rPr lang="en-US" sz="1800" u="sng" dirty="0">
                <a:solidFill>
                  <a:schemeClr val="bg2">
                    <a:lumMod val="25000"/>
                  </a:schemeClr>
                </a:solidFill>
              </a:rPr>
              <a:t>/swin2SR-realworld-sr-x4-64-bsrgan-psnr</a:t>
            </a:r>
          </a:p>
          <a:p>
            <a:pPr marL="838179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Arial"/>
              <a:buChar char="❏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Parameters: ~12M, optimized for real‑world degradations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91475A-9238-9EAD-C101-E6FAA223B975}"/>
              </a:ext>
            </a:extLst>
          </p:cNvPr>
          <p:cNvSpPr txBox="1"/>
          <p:nvPr/>
        </p:nvSpPr>
        <p:spPr>
          <a:xfrm>
            <a:off x="6362628" y="1960186"/>
            <a:ext cx="5754914" cy="4001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</a:rPr>
              <a:t>Transformer Based Architecture 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</a:p>
          <a:p>
            <a:pPr marL="304792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  <a:p>
            <a:pPr marL="609585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Shallow Feature Extraction </a:t>
            </a:r>
          </a:p>
          <a:p>
            <a:pPr marL="914377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Initial convolution captures low- frequency info via skip connection</a:t>
            </a:r>
          </a:p>
          <a:p>
            <a:pPr marL="609585" lvl="0" indent="-45718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Deep Feature Extraction</a:t>
            </a:r>
          </a:p>
          <a:p>
            <a:pPr marL="914377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Stack of SwinV2 transformer blocks with windowed self attention</a:t>
            </a:r>
          </a:p>
          <a:p>
            <a:pPr marL="1828754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Captures structure (local &amp; global)</a:t>
            </a:r>
          </a:p>
          <a:p>
            <a:pPr marL="609585" lvl="2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HQ Image Reconstruction</a:t>
            </a:r>
          </a:p>
          <a:p>
            <a:pPr marL="914377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Combines features</a:t>
            </a:r>
          </a:p>
          <a:p>
            <a:pPr marL="914377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❏"/>
            </a:pPr>
            <a:r>
              <a:rPr lang="en-US" sz="1800" dirty="0">
                <a:solidFill>
                  <a:schemeClr val="dk2"/>
                </a:solidFill>
              </a:rPr>
              <a:t>Up sampling produces 4x output </a:t>
            </a:r>
            <a:endParaRPr lang="en-US" dirty="0"/>
          </a:p>
        </p:txBody>
      </p:sp>
      <p:pic>
        <p:nvPicPr>
          <p:cNvPr id="5" name="SR_pre_1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BEC5820-A5B6-3B85-417B-59D3B1794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781800"/>
            <a:ext cx="135467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CAF9-4783-4ADF-4EDF-686CABC0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</a:rPr>
              <a:t>Image Super-Resolution</a:t>
            </a:r>
            <a:r>
              <a:rPr lang="en" sz="3200" dirty="0">
                <a:solidFill>
                  <a:schemeClr val="lt1"/>
                </a:solidFill>
              </a:rPr>
              <a:t> – </a:t>
            </a:r>
            <a:r>
              <a:rPr lang="en" dirty="0">
                <a:solidFill>
                  <a:schemeClr val="lt1"/>
                </a:solidFill>
              </a:rPr>
              <a:t>architecture diagram </a:t>
            </a:r>
            <a:endParaRPr lang="en-US" dirty="0"/>
          </a:p>
        </p:txBody>
      </p:sp>
      <p:pic>
        <p:nvPicPr>
          <p:cNvPr id="4" name="Google Shape;65;p14">
            <a:extLst>
              <a:ext uri="{FF2B5EF4-FFF2-40B4-BE49-F238E27FC236}">
                <a16:creationId xmlns:a16="http://schemas.microsoft.com/office/drawing/2014/main" id="{37ECCBB8-C1FC-54AE-ABB1-5C74F2D2E12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314" y="1863698"/>
            <a:ext cx="9163871" cy="42921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54D32-166E-6178-1BBC-9155FF59B7D8}"/>
              </a:ext>
            </a:extLst>
          </p:cNvPr>
          <p:cNvSpPr txBox="1"/>
          <p:nvPr/>
        </p:nvSpPr>
        <p:spPr>
          <a:xfrm>
            <a:off x="1480458" y="6697898"/>
            <a:ext cx="111687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fkGroteskNeue"/>
              </a:rPr>
              <a:t>Conde, M. V., Choi, U. J., </a:t>
            </a:r>
            <a:r>
              <a:rPr lang="en-US" sz="800" b="0" i="0" dirty="0" err="1">
                <a:effectLst/>
                <a:latin typeface="fkGroteskNeue"/>
              </a:rPr>
              <a:t>Burchi</a:t>
            </a:r>
            <a:r>
              <a:rPr lang="en-US" sz="800" b="0" i="0" dirty="0">
                <a:effectLst/>
                <a:latin typeface="fkGroteskNeue"/>
              </a:rPr>
              <a:t>, M., &amp; Timofte, R. (2022). </a:t>
            </a:r>
            <a:r>
              <a:rPr lang="en-US" sz="800" b="0" i="1" dirty="0">
                <a:effectLst/>
                <a:latin typeface="fkGroteskNeue"/>
              </a:rPr>
              <a:t>Swin2SR: SwinV2 transformer for compressed image super-resolution and restoration</a:t>
            </a:r>
            <a:r>
              <a:rPr lang="en-US" sz="800" b="0" i="0" dirty="0">
                <a:effectLst/>
                <a:latin typeface="fkGroteskNeue"/>
              </a:rPr>
              <a:t> (arXiv:2209.11345). </a:t>
            </a:r>
            <a:r>
              <a:rPr lang="en-US" sz="800" b="0" i="0" dirty="0" err="1">
                <a:effectLst/>
                <a:latin typeface="fkGroteskNeue"/>
              </a:rPr>
              <a:t>arXiv</a:t>
            </a:r>
            <a:r>
              <a:rPr lang="en-US" sz="800" b="0" i="0" dirty="0">
                <a:effectLst/>
                <a:latin typeface="fkGroteskNeue"/>
              </a:rPr>
              <a:t>. </a:t>
            </a:r>
            <a:r>
              <a:rPr lang="en-US" sz="800" b="0" i="0" dirty="0">
                <a:effectLst/>
                <a:latin typeface="fkGroteskNeue"/>
                <a:hlinkClick r:id="rId5"/>
              </a:rPr>
              <a:t>https://doi.org/10.48550/arXiv.2209.11345</a:t>
            </a:r>
            <a:endParaRPr lang="en-US" sz="800" dirty="0"/>
          </a:p>
        </p:txBody>
      </p:sp>
      <p:pic>
        <p:nvPicPr>
          <p:cNvPr id="3" name="SR_pre_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0EEBA6B-D7D6-4B26-2453-364D06F7E6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772275"/>
            <a:ext cx="152400" cy="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2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21E7-BD6E-F4B0-BD10-171DECAB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</a:rPr>
              <a:t>Image Super-Resolution</a:t>
            </a:r>
            <a:r>
              <a:rPr lang="en" sz="3200" dirty="0">
                <a:solidFill>
                  <a:schemeClr val="lt1"/>
                </a:solidFill>
              </a:rPr>
              <a:t> – Data &amp; 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A5D4-CDC5-B3DE-3DC2-5E33492E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7" cy="3678303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</a:rPr>
              <a:t>Dataset: DIV2K</a:t>
            </a:r>
          </a:p>
          <a:p>
            <a:pPr marL="0" lvl="0" indent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en-US" dirty="0">
                <a:solidFill>
                  <a:srgbClr val="666666"/>
                </a:solidFill>
              </a:rPr>
            </a:br>
            <a:r>
              <a:rPr lang="en-US" sz="1900" dirty="0">
                <a:solidFill>
                  <a:srgbClr val="666666"/>
                </a:solidFill>
              </a:rPr>
              <a:t>High-Quality Training Data</a:t>
            </a:r>
          </a:p>
          <a:p>
            <a:pPr marL="609585" lvl="0" indent="-42332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900" dirty="0">
                <a:solidFill>
                  <a:srgbClr val="666666"/>
                </a:solidFill>
              </a:rPr>
              <a:t>800 training images</a:t>
            </a:r>
          </a:p>
          <a:p>
            <a:pPr marL="1219170" lvl="1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900" dirty="0">
                <a:solidFill>
                  <a:srgbClr val="666666"/>
                </a:solidFill>
              </a:rPr>
              <a:t>High-resolution reference images</a:t>
            </a:r>
          </a:p>
          <a:p>
            <a:pPr marL="609585" lvl="0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900" dirty="0">
                <a:solidFill>
                  <a:srgbClr val="666666"/>
                </a:solidFill>
              </a:rPr>
              <a:t>100 validation images</a:t>
            </a:r>
          </a:p>
          <a:p>
            <a:pPr marL="1219170" lvl="1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900" dirty="0">
                <a:solidFill>
                  <a:srgbClr val="666666"/>
                </a:solidFill>
              </a:rPr>
              <a:t>Independent evaluation set</a:t>
            </a:r>
          </a:p>
          <a:p>
            <a:pPr marL="609585" lvl="0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900" dirty="0">
                <a:solidFill>
                  <a:srgbClr val="666666"/>
                </a:solidFill>
              </a:rPr>
              <a:t>Random patch extraction</a:t>
            </a:r>
          </a:p>
          <a:p>
            <a:pPr marL="1219170" lvl="1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900" dirty="0">
                <a:solidFill>
                  <a:srgbClr val="666666"/>
                </a:solidFill>
              </a:rPr>
              <a:t>64×64 low-resolution patches</a:t>
            </a:r>
          </a:p>
          <a:p>
            <a:pPr marL="1219170" lvl="1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900" dirty="0">
                <a:solidFill>
                  <a:srgbClr val="666666"/>
                </a:solidFill>
              </a:rPr>
              <a:t>256×256 high-resolution ground truth</a:t>
            </a:r>
          </a:p>
          <a:p>
            <a:pPr marL="1219170" lvl="1" indent="-42332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900" dirty="0">
                <a:solidFill>
                  <a:srgbClr val="666666"/>
                </a:solidFill>
              </a:rPr>
              <a:t>Creates large effective dataset from limited base images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52289-2714-458D-FE04-8D5993C99840}"/>
              </a:ext>
            </a:extLst>
          </p:cNvPr>
          <p:cNvSpPr txBox="1"/>
          <p:nvPr/>
        </p:nvSpPr>
        <p:spPr>
          <a:xfrm>
            <a:off x="6096000" y="2180496"/>
            <a:ext cx="6096000" cy="428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666666"/>
                </a:solidFill>
              </a:rPr>
              <a:t>Fine-Tuning Methodology</a:t>
            </a: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rgbClr val="666666"/>
                </a:solidFill>
              </a:rPr>
            </a:br>
            <a:r>
              <a:rPr lang="en-US" sz="1800" dirty="0">
                <a:solidFill>
                  <a:srgbClr val="666666"/>
                </a:solidFill>
              </a:rPr>
              <a:t>Pretrained Model Adaptation</a:t>
            </a:r>
          </a:p>
          <a:p>
            <a:pPr marL="609585" lvl="0" indent="-423323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800" dirty="0">
                <a:solidFill>
                  <a:srgbClr val="666666"/>
                </a:solidFill>
              </a:rPr>
              <a:t>Starting checkpoint</a:t>
            </a:r>
          </a:p>
          <a:p>
            <a: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800" dirty="0">
                <a:solidFill>
                  <a:srgbClr val="666666"/>
                </a:solidFill>
              </a:rPr>
              <a:t>Swin2SR </a:t>
            </a:r>
            <a:r>
              <a:rPr lang="en-US" sz="1800" dirty="0" err="1">
                <a:solidFill>
                  <a:srgbClr val="666666"/>
                </a:solidFill>
              </a:rPr>
              <a:t>realworld</a:t>
            </a:r>
            <a:r>
              <a:rPr lang="en-US" sz="1800" dirty="0">
                <a:solidFill>
                  <a:srgbClr val="666666"/>
                </a:solidFill>
              </a:rPr>
              <a:t> ×4 (</a:t>
            </a:r>
            <a:r>
              <a:rPr lang="en-US" sz="1800" dirty="0" err="1">
                <a:solidFill>
                  <a:srgbClr val="666666"/>
                </a:solidFill>
              </a:rPr>
              <a:t>caidas</a:t>
            </a:r>
            <a:r>
              <a:rPr lang="en-US" sz="1800" dirty="0">
                <a:solidFill>
                  <a:srgbClr val="666666"/>
                </a:solidFill>
              </a:rPr>
              <a:t>/swin2SR-realworld-sr-x4-64-bsrgan-psnr)</a:t>
            </a:r>
          </a:p>
          <a:p>
            <a: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800" dirty="0">
                <a:solidFill>
                  <a:srgbClr val="666666"/>
                </a:solidFill>
              </a:rPr>
              <a:t>12M parameters pretrained on diverse degradations</a:t>
            </a:r>
          </a:p>
          <a:p>
            <a: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800" dirty="0">
                <a:solidFill>
                  <a:srgbClr val="666666"/>
                </a:solidFill>
              </a:rPr>
              <a:t>Training configuration</a:t>
            </a:r>
          </a:p>
          <a:p>
            <a: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800" dirty="0">
                <a:solidFill>
                  <a:srgbClr val="666666"/>
                </a:solidFill>
              </a:rPr>
              <a:t>Loss function: L1 reconstruction loss</a:t>
            </a:r>
          </a:p>
          <a:p>
            <a: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800" dirty="0">
                <a:solidFill>
                  <a:srgbClr val="666666"/>
                </a:solidFill>
              </a:rPr>
              <a:t>Optimizer: Adam with small learning rate</a:t>
            </a:r>
          </a:p>
          <a:p>
            <a: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800" dirty="0">
                <a:solidFill>
                  <a:srgbClr val="666666"/>
                </a:solidFill>
              </a:rPr>
              <a:t>GPU: NVIDIA A100 (80GB)</a:t>
            </a:r>
          </a:p>
          <a:p>
            <a: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❏"/>
            </a:pPr>
            <a:r>
              <a:rPr lang="en-US" sz="1800" dirty="0">
                <a:solidFill>
                  <a:srgbClr val="666666"/>
                </a:solidFill>
              </a:rPr>
              <a:t>Total training steps: 1,300 </a:t>
            </a:r>
            <a:endParaRPr lang="en-US" dirty="0"/>
          </a:p>
        </p:txBody>
      </p:sp>
      <p:pic>
        <p:nvPicPr>
          <p:cNvPr id="4" name="SR_pre_3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39CFF83-40B9-F6C2-E3A0-83DEFB920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753225"/>
            <a:ext cx="581192" cy="10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3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248</TotalTime>
  <Words>949</Words>
  <Application>Microsoft Office PowerPoint</Application>
  <PresentationFormat>Widescreen</PresentationFormat>
  <Paragraphs>143</Paragraphs>
  <Slides>16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fkGroteskNeue</vt:lpstr>
      <vt:lpstr>Gill Sans MT</vt:lpstr>
      <vt:lpstr>Roboto</vt:lpstr>
      <vt:lpstr>Wingdings 2</vt:lpstr>
      <vt:lpstr>Dividend</vt:lpstr>
      <vt:lpstr>AI application for  Image Restoration</vt:lpstr>
      <vt:lpstr>Table Of Contents</vt:lpstr>
      <vt:lpstr>Inpainting - Diffusion-Based Image Inpainting with LoRA Fine-Tuning</vt:lpstr>
      <vt:lpstr>Inpainting - Controlled Damage + Masked Metrics</vt:lpstr>
      <vt:lpstr>Inpainting - Architecture &amp; Training Strategy</vt:lpstr>
      <vt:lpstr>Inpainting - Evaluation and Future Improvements</vt:lpstr>
      <vt:lpstr>Image Super-Resolution – Model &amp; architecture </vt:lpstr>
      <vt:lpstr>Image Super-Resolution – architecture diagram </vt:lpstr>
      <vt:lpstr>Image Super-Resolution – Data &amp; training</vt:lpstr>
      <vt:lpstr>Image Super-Resolution – results </vt:lpstr>
      <vt:lpstr>Image Colorization – architecture </vt:lpstr>
      <vt:lpstr>Image Colorization - dATASET &amp; preprocessing</vt:lpstr>
      <vt:lpstr>Image Colorization - dATASET &amp; preprocessing</vt:lpstr>
      <vt:lpstr>Denoising – model &amp; architecture  </vt:lpstr>
      <vt:lpstr>Denoising – data &amp; Methodology  </vt:lpstr>
      <vt:lpstr>Web App GUI (Streamlit Agent Interface)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Sirajuddin</dc:creator>
  <cp:lastModifiedBy>Syed Sirajuddin</cp:lastModifiedBy>
  <cp:revision>12</cp:revision>
  <dcterms:created xsi:type="dcterms:W3CDTF">2025-12-08T21:42:15Z</dcterms:created>
  <dcterms:modified xsi:type="dcterms:W3CDTF">2025-12-09T05:23:27Z</dcterms:modified>
</cp:coreProperties>
</file>